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256" r:id="rId3"/>
  </p:sldIdLst>
  <p:sldSz cx="9144000" cy="6858000" type="screen4x3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244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1249892" y="1279525"/>
            <a:ext cx="460586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true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ctrTitle"/>
          </p:nvPr>
        </p:nvSpPr>
        <p:spPr>
          <a:xfrm>
            <a:off x="1143000" y="1322962"/>
            <a:ext cx="6858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true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true"/>
          </p:cNvSpPr>
          <p:nvPr>
            <p:ph sz="quarter" idx="13"/>
          </p:nvPr>
        </p:nvSpPr>
        <p:spPr>
          <a:xfrm>
            <a:off x="628650" y="551543"/>
            <a:ext cx="78867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485775" y="258445"/>
            <a:ext cx="7886700" cy="1325563"/>
          </a:xfrm>
        </p:spPr>
        <p:txBody>
          <a:bodyPr anchor="ctr" anchorCtr="false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>
          <a:xfrm>
            <a:off x="485775" y="1825625"/>
            <a:ext cx="78867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23888" y="3750945"/>
            <a:ext cx="7386066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623888" y="4610028"/>
            <a:ext cx="5491163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485775" y="258445"/>
            <a:ext cx="78867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sz="half" idx="1"/>
          </p:nvPr>
        </p:nvSpPr>
        <p:spPr>
          <a:xfrm>
            <a:off x="485775" y="1825625"/>
            <a:ext cx="38862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4486275" y="1825625"/>
            <a:ext cx="38862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629841" y="1744961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629841" y="2615609"/>
            <a:ext cx="3868340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true"/>
          </p:cNvSpPr>
          <p:nvPr>
            <p:ph type="body" sz="quarter" idx="3"/>
          </p:nvPr>
        </p:nvSpPr>
        <p:spPr>
          <a:xfrm>
            <a:off x="4629150" y="1744961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true"/>
          </p:cNvSpPr>
          <p:nvPr>
            <p:ph sz="quarter" idx="4"/>
          </p:nvPr>
        </p:nvSpPr>
        <p:spPr>
          <a:xfrm>
            <a:off x="4629150" y="2615609"/>
            <a:ext cx="3887391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28650" y="2766219"/>
            <a:ext cx="78867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485060" y="127000"/>
            <a:ext cx="3123900" cy="1600200"/>
          </a:xfrm>
        </p:spPr>
        <p:txBody>
          <a:bodyPr anchor="ctr" anchorCtr="false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true" noChangeAspect="true"/>
          </p:cNvSpPr>
          <p:nvPr>
            <p:ph type="pic" idx="1"/>
          </p:nvPr>
        </p:nvSpPr>
        <p:spPr>
          <a:xfrm>
            <a:off x="3888000" y="766354"/>
            <a:ext cx="4363031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true"/>
          </p:cNvSpPr>
          <p:nvPr>
            <p:ph type="body" sz="half" idx="2"/>
          </p:nvPr>
        </p:nvSpPr>
        <p:spPr>
          <a:xfrm>
            <a:off x="488870" y="2057400"/>
            <a:ext cx="31239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true"/>
          <p:cNvCxnSpPr/>
          <p:nvPr userDrawn="true"/>
        </p:nvCxnSpPr>
        <p:spPr>
          <a:xfrm>
            <a:off x="557213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true"/>
          </p:cNvSpPr>
          <p:nvPr>
            <p:ph type="title" orient="vert"/>
          </p:nvPr>
        </p:nvSpPr>
        <p:spPr>
          <a:xfrm>
            <a:off x="7368363" y="365125"/>
            <a:ext cx="1146987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true"/>
          </p:cNvSpPr>
          <p:nvPr>
            <p:ph type="body" orient="vert" idx="1"/>
          </p:nvPr>
        </p:nvSpPr>
        <p:spPr>
          <a:xfrm>
            <a:off x="628650" y="365125"/>
            <a:ext cx="6659969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true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1.sv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" name="Picture 18" descr="Captura de ecrã de 2023-05-10 01-23-12"/>
          <p:cNvPicPr>
            <a:picLocks noChangeAspect="true"/>
          </p:cNvPicPr>
          <p:nvPr/>
        </p:nvPicPr>
        <p:blipFill>
          <a:blip r:embed="rId1"/>
          <a:srcRect l="38373" t="-229" r="49468" b="229"/>
          <a:stretch>
            <a:fillRect/>
          </a:stretch>
        </p:blipFill>
        <p:spPr>
          <a:xfrm>
            <a:off x="5899150" y="1256665"/>
            <a:ext cx="1005840" cy="5126990"/>
          </a:xfrm>
          <a:prstGeom prst="rect">
            <a:avLst/>
          </a:prstGeom>
        </p:spPr>
      </p:pic>
      <p:pic>
        <p:nvPicPr>
          <p:cNvPr id="4" name="Picture 3" descr="cover"/>
          <p:cNvPicPr>
            <a:picLocks noChangeAspect="true"/>
          </p:cNvPicPr>
          <p:nvPr/>
        </p:nvPicPr>
        <p:blipFill>
          <a:blip r:embed="rId2"/>
          <a:srcRect l="5179" t="8201" b="45456"/>
          <a:stretch>
            <a:fillRect/>
          </a:stretch>
        </p:blipFill>
        <p:spPr>
          <a:xfrm>
            <a:off x="244475" y="5247005"/>
            <a:ext cx="3019425" cy="1143635"/>
          </a:xfrm>
          <a:prstGeom prst="rect">
            <a:avLst/>
          </a:prstGeom>
        </p:spPr>
      </p:pic>
      <p:sp>
        <p:nvSpPr>
          <p:cNvPr id="141" name="Google Shape;141;p14"/>
          <p:cNvSpPr txBox="true"/>
          <p:nvPr/>
        </p:nvSpPr>
        <p:spPr>
          <a:xfrm>
            <a:off x="151130" y="186690"/>
            <a:ext cx="5066030" cy="786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8" tIns="68568" rIns="68568" bIns="68568" anchor="t" anchorCtr="false">
            <a:noAutofit/>
          </a:bodyPr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sz="2400">
                <a:solidFill>
                  <a:schemeClr val="dk1"/>
                </a:solidFill>
                <a:latin typeface="Poppins" panose="00000600000000000000"/>
                <a:ea typeface="Poppins" panose="00000600000000000000"/>
                <a:cs typeface="Poppins" panose="00000600000000000000"/>
                <a:sym typeface="Poppins" panose="00000600000000000000"/>
              </a:rPr>
              <a:t>Simulation of Curved GelSight Sensors  for Sim2Real Learning</a:t>
            </a:r>
            <a:endParaRPr sz="2400">
              <a:solidFill>
                <a:schemeClr val="dk1"/>
              </a:solidFill>
              <a:latin typeface="Poppins" panose="00000600000000000000"/>
              <a:ea typeface="Poppins" panose="00000600000000000000"/>
              <a:cs typeface="Poppins" panose="00000600000000000000"/>
              <a:sym typeface="Poppins" panose="00000600000000000000"/>
            </a:endParaRPr>
          </a:p>
        </p:txBody>
      </p:sp>
      <p:sp>
        <p:nvSpPr>
          <p:cNvPr id="142" name="Google Shape;142;p14"/>
          <p:cNvSpPr txBox="true"/>
          <p:nvPr/>
        </p:nvSpPr>
        <p:spPr>
          <a:xfrm>
            <a:off x="150813" y="886301"/>
            <a:ext cx="4954429" cy="329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8" tIns="68568" rIns="68568" bIns="68568" anchor="t" anchorCtr="false">
            <a:noAutofit/>
          </a:bodyPr>
          <a:p>
            <a:pPr marL="0" lvl="0" indent="0" algn="l" rtl="0">
              <a:lnSpc>
                <a:spcPct val="100000"/>
              </a:lnSpc>
              <a:spcAft>
                <a:spcPts val="300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Poppins" panose="00000600000000000000"/>
                <a:ea typeface="Poppins" panose="00000600000000000000"/>
                <a:cs typeface="Poppins" panose="00000600000000000000"/>
                <a:sym typeface="Poppins" panose="00000600000000000000"/>
              </a:rPr>
              <a:t>Daniel Fernandes Gomes, Paolo Paoletti and Shan Luo</a:t>
            </a:r>
            <a:br>
              <a:rPr lang="pt-PT" sz="1050" baseline="30000">
                <a:solidFill>
                  <a:schemeClr val="dk1"/>
                </a:solidFill>
                <a:latin typeface="Poppins" panose="00000600000000000000"/>
                <a:ea typeface="Poppins" panose="00000600000000000000"/>
                <a:cs typeface="Poppins" panose="00000600000000000000"/>
                <a:sym typeface="Poppins" panose="00000600000000000000"/>
              </a:rPr>
            </a:br>
            <a:r>
              <a:rPr lang="pt-PT" altLang="en-GB" sz="1050" b="1">
                <a:solidFill>
                  <a:schemeClr val="dk1"/>
                </a:solidFill>
                <a:latin typeface="Poppins" panose="00000600000000000000"/>
                <a:ea typeface="Poppins" panose="00000600000000000000"/>
                <a:cs typeface="Poppins" panose="00000600000000000000"/>
                <a:sym typeface="Poppins" panose="00000600000000000000"/>
              </a:rPr>
              <a:t>{</a:t>
            </a:r>
            <a:r>
              <a:rPr lang="en-GB" sz="1050" b="1">
                <a:solidFill>
                  <a:schemeClr val="dk1"/>
                </a:solidFill>
                <a:latin typeface="Poppins" panose="00000600000000000000"/>
                <a:ea typeface="Poppins" panose="00000600000000000000"/>
                <a:cs typeface="Poppins" panose="00000600000000000000"/>
                <a:sym typeface="Poppins" panose="00000600000000000000"/>
              </a:rPr>
              <a:t>shan.luo</a:t>
            </a:r>
            <a:r>
              <a:rPr lang="pt-PT" altLang="en-GB" sz="1050" b="1">
                <a:solidFill>
                  <a:schemeClr val="dk1"/>
                </a:solidFill>
                <a:latin typeface="Poppins" panose="00000600000000000000"/>
                <a:ea typeface="Poppins" panose="00000600000000000000"/>
                <a:cs typeface="Poppins" panose="00000600000000000000"/>
                <a:sym typeface="Poppins" panose="00000600000000000000"/>
              </a:rPr>
              <a:t>}@kcl</a:t>
            </a:r>
            <a:r>
              <a:rPr lang="en-GB" sz="1050" b="1">
                <a:solidFill>
                  <a:schemeClr val="dk1"/>
                </a:solidFill>
                <a:latin typeface="Poppins" panose="00000600000000000000"/>
                <a:ea typeface="Poppins" panose="00000600000000000000"/>
                <a:cs typeface="Poppins" panose="00000600000000000000"/>
                <a:sym typeface="Poppins" panose="00000600000000000000"/>
              </a:rPr>
              <a:t>.ac.uk</a:t>
            </a:r>
            <a:r>
              <a:rPr lang="pt-PT" altLang="en-GB" sz="1050" b="1">
                <a:solidFill>
                  <a:schemeClr val="dk1"/>
                </a:solidFill>
                <a:latin typeface="Poppins" panose="00000600000000000000"/>
                <a:ea typeface="Poppins" panose="00000600000000000000"/>
                <a:cs typeface="Poppins" panose="00000600000000000000"/>
                <a:sym typeface="Poppins" panose="00000600000000000000"/>
              </a:rPr>
              <a:t>, </a:t>
            </a:r>
            <a:r>
              <a:rPr lang="pt-PT" altLang="en-GB" sz="1050" b="1">
                <a:solidFill>
                  <a:schemeClr val="dk1"/>
                </a:solidFill>
                <a:latin typeface="Poppins" panose="00000600000000000000"/>
                <a:ea typeface="Poppins" panose="00000600000000000000"/>
                <a:cs typeface="Poppins" panose="00000600000000000000"/>
                <a:sym typeface="Poppins" panose="00000600000000000000"/>
              </a:rPr>
              <a:t>paoletti</a:t>
            </a:r>
            <a:r>
              <a:rPr lang="en-GB" sz="1050" b="1">
                <a:solidFill>
                  <a:schemeClr val="dk1"/>
                </a:solidFill>
                <a:latin typeface="Poppins" panose="00000600000000000000"/>
                <a:ea typeface="Poppins" panose="00000600000000000000"/>
                <a:cs typeface="Poppins" panose="00000600000000000000"/>
                <a:sym typeface="Poppins" panose="00000600000000000000"/>
              </a:rPr>
              <a:t>@</a:t>
            </a:r>
            <a:r>
              <a:rPr lang="pt-PT" altLang="en-GB" sz="1050" b="1">
                <a:solidFill>
                  <a:schemeClr val="dk1"/>
                </a:solidFill>
                <a:latin typeface="Poppins" panose="00000600000000000000"/>
                <a:ea typeface="Poppins" panose="00000600000000000000"/>
                <a:cs typeface="Poppins" panose="00000600000000000000"/>
                <a:sym typeface="Poppins" panose="00000600000000000000"/>
              </a:rPr>
              <a:t>liverpool.ac.uk</a:t>
            </a:r>
            <a:endParaRPr lang="pt-PT" altLang="en-GB" sz="1050" b="1">
              <a:solidFill>
                <a:schemeClr val="dk1"/>
              </a:solidFill>
              <a:latin typeface="Poppins" panose="00000600000000000000"/>
              <a:ea typeface="Poppins" panose="00000600000000000000"/>
              <a:cs typeface="Poppins" panose="00000600000000000000"/>
              <a:sym typeface="Poppins" panose="00000600000000000000"/>
            </a:endParaRPr>
          </a:p>
        </p:txBody>
      </p:sp>
      <p:pic>
        <p:nvPicPr>
          <p:cNvPr id="7" name="Picture 6" descr="University-of-Liverpool-Logo-3-2"/>
          <p:cNvPicPr>
            <a:picLocks noChangeAspect="true"/>
          </p:cNvPicPr>
          <p:nvPr/>
        </p:nvPicPr>
        <p:blipFill>
          <a:blip r:embed="rId3"/>
          <a:srcRect l="7145" t="33163" r="7939" b="33636"/>
          <a:stretch>
            <a:fillRect/>
          </a:stretch>
        </p:blipFill>
        <p:spPr>
          <a:xfrm>
            <a:off x="5282565" y="162560"/>
            <a:ext cx="2143760" cy="558800"/>
          </a:xfrm>
          <a:prstGeom prst="rect">
            <a:avLst/>
          </a:prstGeom>
        </p:spPr>
      </p:pic>
      <p:pic>
        <p:nvPicPr>
          <p:cNvPr id="8" name="Picture 7" descr="King's_College_London_logo"/>
          <p:cNvPicPr>
            <a:picLocks noChangeAspect="true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8075" y="156210"/>
            <a:ext cx="1434465" cy="1092835"/>
          </a:xfrm>
          <a:prstGeom prst="rect">
            <a:avLst/>
          </a:prstGeom>
        </p:spPr>
      </p:pic>
      <p:pic>
        <p:nvPicPr>
          <p:cNvPr id="9" name="Picture 8" descr="UKRI_EPSR_Council-Logo_Horiz-RGB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5335905" y="721360"/>
            <a:ext cx="2090420" cy="523240"/>
          </a:xfrm>
          <a:prstGeom prst="rect">
            <a:avLst/>
          </a:prstGeom>
        </p:spPr>
      </p:pic>
      <p:pic>
        <p:nvPicPr>
          <p:cNvPr id="6" name="Picture 5" descr="4vector_fields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22630" y="2829560"/>
            <a:ext cx="2059305" cy="3050540"/>
          </a:xfrm>
          <a:prstGeom prst="rect">
            <a:avLst/>
          </a:prstGeom>
        </p:spPr>
      </p:pic>
      <p:pic>
        <p:nvPicPr>
          <p:cNvPr id="11" name="Picture 10" descr="geltip_revised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229235" y="1363345"/>
            <a:ext cx="3049905" cy="1962150"/>
          </a:xfrm>
          <a:prstGeom prst="rect">
            <a:avLst/>
          </a:prstGeom>
        </p:spPr>
      </p:pic>
      <p:pic>
        <p:nvPicPr>
          <p:cNvPr id="5" name="Picture 4" descr="Captura de ecrã de 2023-05-10 01-23-12"/>
          <p:cNvPicPr>
            <a:picLocks noChangeAspect="true"/>
          </p:cNvPicPr>
          <p:nvPr/>
        </p:nvPicPr>
        <p:blipFill>
          <a:blip r:embed="rId1"/>
          <a:srcRect l="69969" r="17880"/>
          <a:stretch>
            <a:fillRect/>
          </a:stretch>
        </p:blipFill>
        <p:spPr>
          <a:xfrm>
            <a:off x="7886700" y="1265555"/>
            <a:ext cx="1005205" cy="5127625"/>
          </a:xfrm>
          <a:prstGeom prst="rect">
            <a:avLst/>
          </a:prstGeom>
        </p:spPr>
      </p:pic>
      <p:pic>
        <p:nvPicPr>
          <p:cNvPr id="10" name="Picture 9" descr="Captura de ecrã de 2023-05-10 01-23-12"/>
          <p:cNvPicPr>
            <a:picLocks noChangeAspect="true"/>
          </p:cNvPicPr>
          <p:nvPr/>
        </p:nvPicPr>
        <p:blipFill>
          <a:blip r:embed="rId1"/>
          <a:srcRect l="54183" t="-76" r="33658" b="76"/>
          <a:stretch>
            <a:fillRect/>
          </a:stretch>
        </p:blipFill>
        <p:spPr>
          <a:xfrm>
            <a:off x="6896735" y="1263015"/>
            <a:ext cx="1005840" cy="5126990"/>
          </a:xfrm>
          <a:prstGeom prst="rect">
            <a:avLst/>
          </a:prstGeom>
        </p:spPr>
      </p:pic>
      <p:pic>
        <p:nvPicPr>
          <p:cNvPr id="18" name="Picture 17" descr="Captura de ecrã de 2023-05-10 01-23-12"/>
          <p:cNvPicPr>
            <a:picLocks noChangeAspect="true"/>
          </p:cNvPicPr>
          <p:nvPr/>
        </p:nvPicPr>
        <p:blipFill>
          <a:blip r:embed="rId1"/>
          <a:srcRect l="21342" t="216" r="66451" b="-216"/>
          <a:stretch>
            <a:fillRect/>
          </a:stretch>
        </p:blipFill>
        <p:spPr>
          <a:xfrm>
            <a:off x="4787900" y="1283335"/>
            <a:ext cx="1010285" cy="5126355"/>
          </a:xfrm>
          <a:prstGeom prst="rect">
            <a:avLst/>
          </a:prstGeom>
        </p:spPr>
      </p:pic>
      <p:pic>
        <p:nvPicPr>
          <p:cNvPr id="20" name="Picture 19" descr="Captura de ecrã de 2023-05-10 01-23-12"/>
          <p:cNvPicPr>
            <a:picLocks noChangeAspect="true"/>
          </p:cNvPicPr>
          <p:nvPr/>
        </p:nvPicPr>
        <p:blipFill>
          <a:blip r:embed="rId1"/>
          <a:srcRect l="4556" t="216" r="83310" b="-216"/>
          <a:stretch>
            <a:fillRect/>
          </a:stretch>
        </p:blipFill>
        <p:spPr>
          <a:xfrm>
            <a:off x="3688715" y="1280160"/>
            <a:ext cx="1003935" cy="5124450"/>
          </a:xfrm>
          <a:prstGeom prst="rect">
            <a:avLst/>
          </a:prstGeom>
        </p:spPr>
      </p:pic>
      <p:pic>
        <p:nvPicPr>
          <p:cNvPr id="22" name="Picture 21" descr="Captura de ecrã de 2023-05-10 01-23-12"/>
          <p:cNvPicPr>
            <a:picLocks noChangeAspect="true"/>
          </p:cNvPicPr>
          <p:nvPr/>
        </p:nvPicPr>
        <p:blipFill>
          <a:blip r:embed="rId1"/>
          <a:srcRect l="96" t="216" r="97908" b="-216"/>
          <a:stretch>
            <a:fillRect/>
          </a:stretch>
        </p:blipFill>
        <p:spPr>
          <a:xfrm>
            <a:off x="3502025" y="1270635"/>
            <a:ext cx="165100" cy="5122545"/>
          </a:xfrm>
          <a:prstGeom prst="rect">
            <a:avLst/>
          </a:prstGeom>
        </p:spPr>
      </p:pic>
      <p:pic>
        <p:nvPicPr>
          <p:cNvPr id="23" name="Picture 22" descr="Captura de ecrã de 2023-05-10 01-23-12"/>
          <p:cNvPicPr>
            <a:picLocks noChangeAspect="true"/>
          </p:cNvPicPr>
          <p:nvPr/>
        </p:nvPicPr>
        <p:blipFill>
          <a:blip r:embed="rId1"/>
          <a:srcRect l="54183" t="-76" r="20280" b="95746"/>
          <a:stretch>
            <a:fillRect/>
          </a:stretch>
        </p:blipFill>
        <p:spPr>
          <a:xfrm>
            <a:off x="6408420" y="1268730"/>
            <a:ext cx="2048510" cy="215265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3436620" y="2452370"/>
            <a:ext cx="5537200" cy="0"/>
          </a:xfrm>
          <a:prstGeom prst="line">
            <a:avLst/>
          </a:prstGeom>
          <a:ln w="12700" cmpd="sng">
            <a:solidFill>
              <a:schemeClr val="bg1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563620" y="3439160"/>
            <a:ext cx="5537200" cy="0"/>
          </a:xfrm>
          <a:prstGeom prst="line">
            <a:avLst/>
          </a:prstGeom>
          <a:ln w="12700" cmpd="sng">
            <a:solidFill>
              <a:schemeClr val="bg1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508375" y="4418330"/>
            <a:ext cx="5537200" cy="0"/>
          </a:xfrm>
          <a:prstGeom prst="line">
            <a:avLst/>
          </a:prstGeom>
          <a:ln w="12700" cmpd="sng">
            <a:solidFill>
              <a:schemeClr val="bg1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527425" y="5391150"/>
            <a:ext cx="5537200" cy="0"/>
          </a:xfrm>
          <a:prstGeom prst="line">
            <a:avLst/>
          </a:prstGeom>
          <a:ln w="12700" cmpd="sng">
            <a:solidFill>
              <a:schemeClr val="bg1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Google Shape;147;p14"/>
          <p:cNvSpPr/>
          <p:nvPr/>
        </p:nvSpPr>
        <p:spPr>
          <a:xfrm>
            <a:off x="-10160" y="6379210"/>
            <a:ext cx="9163685" cy="480060"/>
          </a:xfrm>
          <a:prstGeom prst="rect">
            <a:avLst/>
          </a:prstGeom>
          <a:solidFill>
            <a:schemeClr val="tx1"/>
          </a:solidFill>
          <a:ln>
            <a:noFill/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45720" tIns="45720" rIns="45720" bIns="45720" anchor="t" anchorCtr="false">
            <a:noAutofit/>
          </a:bodyPr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800">
                <a:solidFill>
                  <a:schemeClr val="bg1"/>
                </a:solidFill>
                <a:latin typeface="Poppins" panose="00000600000000000000" charset="0"/>
                <a:ea typeface="Open Sans" panose="020B0606030504020204"/>
                <a:cs typeface="Poppins" panose="00000600000000000000" charset="0"/>
                <a:sym typeface="Open Sans" panose="020B0606030504020204"/>
              </a:rPr>
              <a:t>[</a:t>
            </a:r>
            <a:r>
              <a:rPr lang="pt-PT" altLang="en-US" sz="300">
                <a:solidFill>
                  <a:schemeClr val="bg1"/>
                </a:solidFill>
                <a:latin typeface="Poppins" panose="00000600000000000000" charset="0"/>
                <a:ea typeface="Open Sans" panose="020B0606030504020204"/>
                <a:cs typeface="Poppins" panose="00000600000000000000" charset="0"/>
                <a:sym typeface="Open Sans" panose="020B0606030504020204"/>
              </a:rPr>
              <a:t> </a:t>
            </a:r>
            <a:r>
              <a:rPr lang="en-US" altLang="en-GB" sz="800">
                <a:solidFill>
                  <a:schemeClr val="bg1"/>
                </a:solidFill>
                <a:latin typeface="Poppins" panose="00000600000000000000" charset="0"/>
                <a:ea typeface="Open Sans" panose="020B0606030504020204"/>
                <a:cs typeface="Poppins" panose="00000600000000000000" charset="0"/>
                <a:sym typeface="Open Sans" panose="020B0606030504020204"/>
              </a:rPr>
              <a:t>1</a:t>
            </a:r>
            <a:r>
              <a:rPr lang="pt-PT" altLang="en-US" sz="300">
                <a:solidFill>
                  <a:schemeClr val="bg1"/>
                </a:solidFill>
                <a:latin typeface="Poppins" panose="00000600000000000000" charset="0"/>
                <a:ea typeface="Open Sans" panose="020B0606030504020204"/>
                <a:cs typeface="Poppins" panose="00000600000000000000" charset="0"/>
                <a:sym typeface="Open Sans" panose="020B0606030504020204"/>
              </a:rPr>
              <a:t> </a:t>
            </a:r>
            <a:r>
              <a:rPr lang="en-US" altLang="en-GB" sz="800">
                <a:solidFill>
                  <a:schemeClr val="bg1"/>
                </a:solidFill>
                <a:latin typeface="Poppins" panose="00000600000000000000" charset="0"/>
                <a:ea typeface="Open Sans" panose="020B0606030504020204"/>
                <a:cs typeface="Poppins" panose="00000600000000000000" charset="0"/>
                <a:sym typeface="Open Sans" panose="020B0606030504020204"/>
              </a:rPr>
              <a:t>] </a:t>
            </a:r>
            <a:r>
              <a:rPr lang="pt-PT" altLang="en-US" sz="800">
                <a:solidFill>
                  <a:schemeClr val="bg1"/>
                </a:solidFill>
                <a:latin typeface="Poppins" panose="00000600000000000000" charset="0"/>
                <a:ea typeface="Open Sans" panose="020B0606030504020204"/>
                <a:cs typeface="Poppins" panose="00000600000000000000" charset="0"/>
                <a:sym typeface="Open Sans" panose="020B0606030504020204"/>
              </a:rPr>
              <a:t>D </a:t>
            </a:r>
            <a:r>
              <a:rPr lang="en-US" altLang="en-GB" sz="800">
                <a:solidFill>
                  <a:schemeClr val="bg1"/>
                </a:solidFill>
                <a:latin typeface="Poppins" panose="00000600000000000000" charset="0"/>
                <a:ea typeface="Open Sans" panose="020B0606030504020204"/>
                <a:cs typeface="Poppins" panose="00000600000000000000" charset="0"/>
                <a:sym typeface="Open Sans" panose="020B0606030504020204"/>
              </a:rPr>
              <a:t>F Gomes, P Paoletti and S</a:t>
            </a:r>
            <a:r>
              <a:rPr lang="pt-PT" altLang="en-US" sz="800">
                <a:solidFill>
                  <a:schemeClr val="bg1"/>
                </a:solidFill>
                <a:latin typeface="Poppins" panose="00000600000000000000" charset="0"/>
                <a:ea typeface="Open Sans" panose="020B0606030504020204"/>
                <a:cs typeface="Poppins" panose="00000600000000000000" charset="0"/>
                <a:sym typeface="Open Sans" panose="020B0606030504020204"/>
              </a:rPr>
              <a:t> </a:t>
            </a:r>
            <a:r>
              <a:rPr lang="en-US" altLang="en-GB" sz="800">
                <a:solidFill>
                  <a:schemeClr val="bg1"/>
                </a:solidFill>
                <a:latin typeface="Poppins" panose="00000600000000000000" charset="0"/>
                <a:ea typeface="Open Sans" panose="020B0606030504020204"/>
                <a:cs typeface="Poppins" panose="00000600000000000000" charset="0"/>
                <a:sym typeface="Open Sans" panose="020B0606030504020204"/>
              </a:rPr>
              <a:t>Luo</a:t>
            </a:r>
            <a:r>
              <a:rPr lang="pt-PT" altLang="en-US" sz="800">
                <a:solidFill>
                  <a:schemeClr val="bg1"/>
                </a:solidFill>
                <a:latin typeface="Poppins" panose="00000600000000000000" charset="0"/>
                <a:ea typeface="Open Sans" panose="020B0606030504020204"/>
                <a:cs typeface="Poppins" panose="00000600000000000000" charset="0"/>
                <a:sym typeface="Open Sans" panose="020B0606030504020204"/>
              </a:rPr>
              <a:t>, “</a:t>
            </a:r>
            <a:r>
              <a:rPr lang="en-US" altLang="en-GB" sz="800">
                <a:solidFill>
                  <a:schemeClr val="bg1"/>
                </a:solidFill>
                <a:latin typeface="Poppins" panose="00000600000000000000" charset="0"/>
                <a:ea typeface="Open Sans" panose="020B0606030504020204"/>
                <a:cs typeface="Poppins" panose="00000600000000000000" charset="0"/>
                <a:sym typeface="Open Sans" panose="020B0606030504020204"/>
              </a:rPr>
              <a:t>Beyond Flat GelSight Sensors: Simulation of Optical Tactile Sensors of Complex Morphologies</a:t>
            </a:r>
            <a:r>
              <a:rPr lang="pt-PT" altLang="en-US" sz="800">
                <a:solidFill>
                  <a:schemeClr val="bg1"/>
                </a:solidFill>
                <a:latin typeface="Poppins" panose="00000600000000000000" charset="0"/>
                <a:ea typeface="Open Sans" panose="020B0606030504020204"/>
                <a:cs typeface="Poppins" panose="00000600000000000000" charset="0"/>
                <a:sym typeface="Open Sans" panose="020B0606030504020204"/>
              </a:rPr>
              <a:t> for Sim2Real learning”, RSS 2023</a:t>
            </a:r>
            <a:endParaRPr lang="en-US" altLang="en-GB" sz="800">
              <a:solidFill>
                <a:schemeClr val="bg1"/>
              </a:solidFill>
              <a:latin typeface="Poppins" panose="00000600000000000000" charset="0"/>
              <a:ea typeface="Open Sans" panose="020B0606030504020204"/>
              <a:cs typeface="Poppins" panose="00000600000000000000" charset="0"/>
              <a:sym typeface="Open Sans" panose="020B0606030504020204"/>
            </a:endParaRPr>
          </a:p>
          <a:p>
            <a:pPr marL="0" lvl="0" indent="0" algn="l" rtl="0" eaLnBrk="1" fontAlgn="auto" latinLnBrk="0" hangingPunct="1">
              <a:lnSpc>
                <a:spcPct val="100000"/>
              </a:lnSpc>
              <a:spcAft>
                <a:spcPts val="400"/>
              </a:spcAft>
              <a:buNone/>
            </a:pPr>
            <a:r>
              <a:rPr lang="en-US" altLang="en-GB" sz="800">
                <a:solidFill>
                  <a:schemeClr val="bg1"/>
                </a:solidFill>
                <a:latin typeface="Poppins" panose="00000600000000000000" charset="0"/>
                <a:ea typeface="Open Sans" panose="020B0606030504020204"/>
                <a:cs typeface="Poppins" panose="00000600000000000000" charset="0"/>
                <a:sym typeface="Open Sans" panose="020B0606030504020204"/>
              </a:rPr>
              <a:t>[</a:t>
            </a:r>
            <a:r>
              <a:rPr lang="pt-PT" altLang="en-US" sz="800">
                <a:solidFill>
                  <a:schemeClr val="bg1"/>
                </a:solidFill>
                <a:latin typeface="Poppins" panose="00000600000000000000" charset="0"/>
                <a:ea typeface="Open Sans" panose="020B0606030504020204"/>
                <a:cs typeface="Poppins" panose="00000600000000000000" charset="0"/>
                <a:sym typeface="Open Sans" panose="020B0606030504020204"/>
              </a:rPr>
              <a:t>2</a:t>
            </a:r>
            <a:r>
              <a:rPr lang="en-US" altLang="en-GB" sz="800">
                <a:solidFill>
                  <a:schemeClr val="bg1"/>
                </a:solidFill>
                <a:latin typeface="Poppins" panose="00000600000000000000" charset="0"/>
                <a:ea typeface="Open Sans" panose="020B0606030504020204"/>
                <a:cs typeface="Poppins" panose="00000600000000000000" charset="0"/>
                <a:sym typeface="Open Sans" panose="020B0606030504020204"/>
              </a:rPr>
              <a:t>] </a:t>
            </a:r>
            <a:r>
              <a:rPr lang="pt-PT" altLang="en-US" sz="800">
                <a:solidFill>
                  <a:schemeClr val="bg1"/>
                </a:solidFill>
                <a:latin typeface="Poppins" panose="00000600000000000000" charset="0"/>
                <a:ea typeface="Open Sans" panose="020B0606030504020204"/>
                <a:cs typeface="Poppins" panose="00000600000000000000" charset="0"/>
                <a:sym typeface="Open Sans" panose="020B0606030504020204"/>
              </a:rPr>
              <a:t>D </a:t>
            </a:r>
            <a:r>
              <a:rPr lang="en-US" altLang="en-GB" sz="800">
                <a:solidFill>
                  <a:schemeClr val="bg1"/>
                </a:solidFill>
                <a:latin typeface="Poppins" panose="00000600000000000000" charset="0"/>
                <a:ea typeface="Open Sans" panose="020B0606030504020204"/>
                <a:cs typeface="Poppins" panose="00000600000000000000" charset="0"/>
                <a:sym typeface="Open Sans" panose="020B0606030504020204"/>
              </a:rPr>
              <a:t>F Gomes, P Paoletti and S</a:t>
            </a:r>
            <a:r>
              <a:rPr lang="pt-PT" altLang="en-US" sz="800">
                <a:solidFill>
                  <a:schemeClr val="bg1"/>
                </a:solidFill>
                <a:latin typeface="Poppins" panose="00000600000000000000" charset="0"/>
                <a:ea typeface="Open Sans" panose="020B0606030504020204"/>
                <a:cs typeface="Poppins" panose="00000600000000000000" charset="0"/>
                <a:sym typeface="Open Sans" panose="020B0606030504020204"/>
              </a:rPr>
              <a:t> </a:t>
            </a:r>
            <a:r>
              <a:rPr lang="en-US" altLang="en-GB" sz="800">
                <a:solidFill>
                  <a:schemeClr val="bg1"/>
                </a:solidFill>
                <a:latin typeface="Poppins" panose="00000600000000000000" charset="0"/>
                <a:ea typeface="Open Sans" panose="020B0606030504020204"/>
                <a:cs typeface="Poppins" panose="00000600000000000000" charset="0"/>
                <a:sym typeface="Open Sans" panose="020B0606030504020204"/>
              </a:rPr>
              <a:t>Luo</a:t>
            </a:r>
            <a:r>
              <a:rPr lang="pt-PT" altLang="en-US" sz="800">
                <a:solidFill>
                  <a:schemeClr val="bg1"/>
                </a:solidFill>
                <a:latin typeface="Poppins" panose="00000600000000000000" charset="0"/>
                <a:ea typeface="Open Sans" panose="020B0606030504020204"/>
                <a:cs typeface="Poppins" panose="00000600000000000000" charset="0"/>
                <a:sym typeface="Open Sans" panose="020B0606030504020204"/>
              </a:rPr>
              <a:t>, “</a:t>
            </a:r>
            <a:r>
              <a:rPr lang="en-US" altLang="en-GB" sz="800">
                <a:solidFill>
                  <a:schemeClr val="bg1"/>
                </a:solidFill>
                <a:latin typeface="Poppins" panose="00000600000000000000" charset="0"/>
                <a:ea typeface="Open Sans" panose="020B0606030504020204"/>
                <a:cs typeface="Poppins" panose="00000600000000000000" charset="0"/>
                <a:sym typeface="Open Sans" panose="020B0606030504020204"/>
              </a:rPr>
              <a:t>Generation of GelSight Tactile Images for Sim2Real Learning</a:t>
            </a:r>
            <a:r>
              <a:rPr lang="pt-PT" altLang="en-US" sz="800">
                <a:solidFill>
                  <a:schemeClr val="bg1"/>
                </a:solidFill>
                <a:latin typeface="Poppins" panose="00000600000000000000" charset="0"/>
                <a:ea typeface="Open Sans" panose="020B0606030504020204"/>
                <a:cs typeface="Poppins" panose="00000600000000000000" charset="0"/>
                <a:sym typeface="Open Sans" panose="020B0606030504020204"/>
              </a:rPr>
              <a:t>”, IEEE RA-Letters, April 2021</a:t>
            </a:r>
            <a:br>
              <a:rPr lang="pt-PT" altLang="en-US" sz="800">
                <a:solidFill>
                  <a:schemeClr val="bg1"/>
                </a:solidFill>
                <a:latin typeface="Poppins" panose="00000600000000000000" charset="0"/>
                <a:ea typeface="Open Sans" panose="020B0606030504020204"/>
                <a:cs typeface="Poppins" panose="00000600000000000000" charset="0"/>
                <a:sym typeface="Open Sans" panose="020B0606030504020204"/>
              </a:rPr>
            </a:br>
            <a:r>
              <a:rPr lang="en-US" altLang="en-GB" sz="800">
                <a:solidFill>
                  <a:schemeClr val="bg1"/>
                </a:solidFill>
                <a:latin typeface="Poppins" panose="00000600000000000000" charset="0"/>
                <a:ea typeface="Open Sans" panose="020B0606030504020204"/>
                <a:cs typeface="Poppins" panose="00000600000000000000" charset="0"/>
                <a:sym typeface="Open Sans" panose="020B0606030504020204"/>
              </a:rPr>
              <a:t>[</a:t>
            </a:r>
            <a:r>
              <a:rPr lang="pt-PT" altLang="en-US" sz="800">
                <a:solidFill>
                  <a:schemeClr val="bg1"/>
                </a:solidFill>
                <a:latin typeface="Poppins" panose="00000600000000000000" charset="0"/>
                <a:ea typeface="Open Sans" panose="020B0606030504020204"/>
                <a:cs typeface="Poppins" panose="00000600000000000000" charset="0"/>
                <a:sym typeface="Open Sans" panose="020B0606030504020204"/>
              </a:rPr>
              <a:t>3</a:t>
            </a:r>
            <a:r>
              <a:rPr lang="en-US" altLang="en-GB" sz="800">
                <a:solidFill>
                  <a:schemeClr val="bg1"/>
                </a:solidFill>
                <a:latin typeface="Poppins" panose="00000600000000000000" charset="0"/>
                <a:ea typeface="Open Sans" panose="020B0606030504020204"/>
                <a:cs typeface="Poppins" panose="00000600000000000000" charset="0"/>
                <a:sym typeface="Open Sans" panose="020B0606030504020204"/>
              </a:rPr>
              <a:t>] </a:t>
            </a:r>
            <a:r>
              <a:rPr lang="pt-PT" altLang="en-US" sz="800">
                <a:solidFill>
                  <a:schemeClr val="bg1"/>
                </a:solidFill>
                <a:latin typeface="Poppins" panose="00000600000000000000" charset="0"/>
                <a:ea typeface="Open Sans" panose="020B0606030504020204"/>
                <a:cs typeface="Poppins" panose="00000600000000000000" charset="0"/>
                <a:sym typeface="Open Sans" panose="020B0606030504020204"/>
              </a:rPr>
              <a:t>D F Gomes, Z Lin and S Luo “GelTip: A finger-shaped optical tactile sensor for robotic manipulation”, IROS 2020</a:t>
            </a:r>
            <a:endParaRPr lang="pt-PT" altLang="en-US" sz="800" b="1">
              <a:solidFill>
                <a:schemeClr val="bg1"/>
              </a:solidFill>
              <a:latin typeface="Poppins" panose="00000600000000000000" charset="0"/>
              <a:ea typeface="Open Sans" panose="020B0606030504020204"/>
              <a:cs typeface="Poppins" panose="00000600000000000000" charset="0"/>
              <a:sym typeface="Open Sans" panose="020B0606030504020204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3563620" y="1481455"/>
            <a:ext cx="5537200" cy="0"/>
          </a:xfrm>
          <a:prstGeom prst="line">
            <a:avLst/>
          </a:prstGeom>
          <a:ln w="12700" cmpd="sng">
            <a:solidFill>
              <a:schemeClr val="bg1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565</Words>
  <Application>WPS Presentation</Application>
  <PresentationFormat>宽屏</PresentationFormat>
  <Paragraphs>7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5" baseType="lpstr">
      <vt:lpstr>Arial</vt:lpstr>
      <vt:lpstr>SimSun</vt:lpstr>
      <vt:lpstr>Wingdings</vt:lpstr>
      <vt:lpstr>Nimbus Roman No9 L</vt:lpstr>
      <vt:lpstr>Arial</vt:lpstr>
      <vt:lpstr>Poppins</vt:lpstr>
      <vt:lpstr>微软雅黑</vt:lpstr>
      <vt:lpstr>Droid Sans Fallback</vt:lpstr>
      <vt:lpstr>Arial Unicode MS</vt:lpstr>
      <vt:lpstr>Arial Black</vt:lpstr>
      <vt:lpstr>SimSun</vt:lpstr>
      <vt:lpstr>Open Sans</vt:lpstr>
      <vt:lpstr>Poppins</vt:lpstr>
      <vt:lpstr>Office Theme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danfergo</dc:creator>
  <cp:lastModifiedBy>danfergo</cp:lastModifiedBy>
  <cp:revision>12</cp:revision>
  <dcterms:created xsi:type="dcterms:W3CDTF">2023-05-10T01:16:48Z</dcterms:created>
  <dcterms:modified xsi:type="dcterms:W3CDTF">2023-05-10T01:16:48Z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1033-11.1.0.10161</vt:lpwstr>
  </property>
</Properties>
</file>